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70" r:id="rId9"/>
    <p:sldId id="274" r:id="rId10"/>
    <p:sldId id="266" r:id="rId11"/>
    <p:sldId id="267" r:id="rId12"/>
    <p:sldId id="268" r:id="rId13"/>
    <p:sldId id="275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1" autoAdjust="0"/>
    <p:restoredTop sz="93633" autoAdjust="0"/>
  </p:normalViewPr>
  <p:slideViewPr>
    <p:cSldViewPr snapToGrid="0">
      <p:cViewPr varScale="1">
        <p:scale>
          <a:sx n="81" d="100"/>
          <a:sy n="81" d="100"/>
        </p:scale>
        <p:origin x="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152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2363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684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FAA2F-2045-469B-8CCA-9D6C8CC6D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8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20563-6446-49B0-91C2-B1EE5EA4C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5913-650F-439E-8D46-C274C4FC6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253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27140-71E4-44BA-9EE2-C80B8AD12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2348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1967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50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55" r:id="rId15"/>
    <p:sldLayoutId id="2147483657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517" y="1597982"/>
            <a:ext cx="11034943" cy="1509202"/>
          </a:xfrm>
        </p:spPr>
        <p:txBody>
          <a:bodyPr>
            <a:normAutofit/>
          </a:bodyPr>
          <a:lstStyle/>
          <a:p>
            <a:r>
              <a:rPr lang="de-DE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DETEKTOVANJE NETEHNIČKIH GUBITAKA </a:t>
            </a:r>
            <a:br>
              <a:rPr lang="de-DE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PRIMJENOM IZMJERENIH VRIJEDNOSTI NAPONA </a:t>
            </a:r>
            <a:br>
              <a:rPr lang="de-DE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 ČVOROVIMA NISKONAPONSKE MREŽE</a:t>
            </a:r>
            <a:endParaRPr lang="en-NZ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8004"/>
            <a:ext cx="9144000" cy="577047"/>
          </a:xfrm>
        </p:spPr>
        <p:txBody>
          <a:bodyPr>
            <a:normAutofit/>
          </a:bodyPr>
          <a:lstStyle/>
          <a:p>
            <a:r>
              <a:rPr lang="en-NZ" dirty="0"/>
              <a:t>VII SAVJETOVANJE CG KO CIGRE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61D09-FAB0-439F-97E0-3A6B7FDA5F3A}"/>
              </a:ext>
            </a:extLst>
          </p:cNvPr>
          <p:cNvSpPr txBox="1"/>
          <p:nvPr/>
        </p:nvSpPr>
        <p:spPr>
          <a:xfrm>
            <a:off x="2422690" y="5502993"/>
            <a:ext cx="7060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Autor: Jelena </a:t>
            </a:r>
            <a:r>
              <a:rPr lang="en-US" sz="2400" dirty="0" err="1">
                <a:solidFill>
                  <a:schemeClr val="bg1"/>
                </a:solidFill>
              </a:rPr>
              <a:t>Gajović</a:t>
            </a:r>
            <a:r>
              <a:rPr lang="en-US" sz="2400" dirty="0">
                <a:solidFill>
                  <a:schemeClr val="bg1"/>
                </a:solidFill>
              </a:rPr>
              <a:t>, CEDIS DOO, Podgorica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3158A-1724-4412-9A3E-7D366D55A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413" y="5238602"/>
            <a:ext cx="2391478" cy="11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3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03B3CE-8409-41E6-809B-35E26CCAF95B}"/>
              </a:ext>
            </a:extLst>
          </p:cNvPr>
          <p:cNvSpPr txBox="1"/>
          <p:nvPr/>
        </p:nvSpPr>
        <p:spPr>
          <a:xfrm>
            <a:off x="490195" y="509047"/>
            <a:ext cx="9569004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Odre</a:t>
            </a:r>
            <a:r>
              <a:rPr lang="sr-Latn-ME" sz="2400" dirty="0" err="1">
                <a:solidFill>
                  <a:schemeClr val="bg1"/>
                </a:solidFill>
              </a:rPr>
              <a:t>đivanje</a:t>
            </a:r>
            <a:r>
              <a:rPr lang="sr-Latn-ME" sz="2400" dirty="0">
                <a:solidFill>
                  <a:schemeClr val="bg1"/>
                </a:solidFill>
              </a:rPr>
              <a:t> prihvatljivog opsega promjene napona pri poznatom opterećenju za t</a:t>
            </a:r>
            <a:r>
              <a:rPr lang="it-IT" sz="2400" dirty="0">
                <a:solidFill>
                  <a:schemeClr val="bg1"/>
                </a:solidFill>
              </a:rPr>
              <a:t>rafo reon</a:t>
            </a:r>
            <a:r>
              <a:rPr lang="sr-Latn-ME" sz="2400" dirty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Sukuruć 6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EFB133-274D-4BFF-AA0D-348ED28F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41" y="2420035"/>
            <a:ext cx="9405009" cy="137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850CC8-75D5-4D84-914C-117D216A3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230" y="4593390"/>
            <a:ext cx="9418320" cy="18818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074C90-7870-495C-A464-65FB671253D0}"/>
              </a:ext>
            </a:extLst>
          </p:cNvPr>
          <p:cNvSpPr txBox="1"/>
          <p:nvPr/>
        </p:nvSpPr>
        <p:spPr>
          <a:xfrm>
            <a:off x="463573" y="1695992"/>
            <a:ext cx="944494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Odstupanje napona u odnosu na vrijednost iz prethodne sedmice ili prosječnu vrijednost za tromjesečni period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6AEBBF-2AFE-493A-A556-5523A7A20B7B}"/>
              </a:ext>
            </a:extLst>
          </p:cNvPr>
          <p:cNvSpPr txBox="1"/>
          <p:nvPr/>
        </p:nvSpPr>
        <p:spPr>
          <a:xfrm>
            <a:off x="450262" y="3869347"/>
            <a:ext cx="94183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Vrijednost razlike napona između dva čvora za posmatranu, prethodnu sedmicu i prosječna  vrijednosti za tromjesečni period</a:t>
            </a:r>
          </a:p>
        </p:txBody>
      </p:sp>
    </p:spTree>
    <p:extLst>
      <p:ext uri="{BB962C8B-B14F-4D97-AF65-F5344CB8AC3E}">
        <p14:creationId xmlns:p14="http://schemas.microsoft.com/office/powerpoint/2010/main" val="25168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03B3CE-8409-41E6-809B-35E26CCAF95B}"/>
              </a:ext>
            </a:extLst>
          </p:cNvPr>
          <p:cNvSpPr txBox="1"/>
          <p:nvPr/>
        </p:nvSpPr>
        <p:spPr>
          <a:xfrm>
            <a:off x="490195" y="509047"/>
            <a:ext cx="956900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ME" sz="2400" dirty="0">
                <a:solidFill>
                  <a:schemeClr val="bg1"/>
                </a:solidFill>
              </a:rPr>
              <a:t>Priključenje opterećenja u čvorovima 22 i 26 trafo reona </a:t>
            </a:r>
            <a:r>
              <a:rPr lang="it-IT" sz="2400" dirty="0">
                <a:solidFill>
                  <a:schemeClr val="bg1"/>
                </a:solidFill>
              </a:rPr>
              <a:t>Sukuruć 6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5FE0E-DDB7-4BE3-A859-F15902C266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69" y="1767743"/>
            <a:ext cx="9546336" cy="171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0FBF46-25B9-4F01-91C8-E5312EEEB73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69" y="3532456"/>
            <a:ext cx="9546336" cy="16916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B24F35-E091-4A46-9ADE-B10179B4934E}"/>
              </a:ext>
            </a:extLst>
          </p:cNvPr>
          <p:cNvSpPr txBox="1"/>
          <p:nvPr/>
        </p:nvSpPr>
        <p:spPr>
          <a:xfrm>
            <a:off x="490195" y="1085339"/>
            <a:ext cx="944494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Praćenje promjene faznog napona u čvorovima potrošača kada je u čvoru 22 ili u čvoru 26 priključeno dodatno opterećenje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FF094-C3A7-485E-A1BB-04A11A66A268}"/>
              </a:ext>
            </a:extLst>
          </p:cNvPr>
          <p:cNvSpPr txBox="1"/>
          <p:nvPr/>
        </p:nvSpPr>
        <p:spPr>
          <a:xfrm>
            <a:off x="490193" y="2090621"/>
            <a:ext cx="158370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Režim maksimalnog opterećenja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FB476-22CD-41A8-8846-226A2B88F64D}"/>
              </a:ext>
            </a:extLst>
          </p:cNvPr>
          <p:cNvSpPr txBox="1"/>
          <p:nvPr/>
        </p:nvSpPr>
        <p:spPr>
          <a:xfrm>
            <a:off x="490194" y="3844049"/>
            <a:ext cx="158370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Režim srednjeg opterećenja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9EA36E-646C-477F-82B2-19DE465C2BF9}"/>
              </a:ext>
            </a:extLst>
          </p:cNvPr>
          <p:cNvSpPr txBox="1"/>
          <p:nvPr/>
        </p:nvSpPr>
        <p:spPr>
          <a:xfrm>
            <a:off x="524889" y="5269737"/>
            <a:ext cx="1117691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r-Latn-ME" i="1" dirty="0">
                <a:solidFill>
                  <a:schemeClr val="accent1">
                    <a:lumMod val="75000"/>
                  </a:schemeClr>
                </a:solidFill>
              </a:rPr>
              <a:t>Najveća promjena napona je u čvoru priključenja opterećenja i u čvorovima iza njega.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Latn-ME" i="1" dirty="0">
                <a:solidFill>
                  <a:schemeClr val="accent1">
                    <a:lumMod val="75000"/>
                  </a:schemeClr>
                </a:solidFill>
              </a:rPr>
              <a:t>Opterećenje u čvoru 22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nije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v</a:t>
            </a:r>
            <a:r>
              <a:rPr lang="sr-Latn-ME" i="1" dirty="0" err="1">
                <a:solidFill>
                  <a:schemeClr val="accent1">
                    <a:lumMod val="75000"/>
                  </a:schemeClr>
                </a:solidFill>
              </a:rPr>
              <a:t>idno</a:t>
            </a:r>
            <a:r>
              <a:rPr lang="sr-Latn-ME" i="1" dirty="0">
                <a:solidFill>
                  <a:schemeClr val="accent1">
                    <a:lumMod val="75000"/>
                  </a:schemeClr>
                </a:solidFill>
              </a:rPr>
              <a:t> za snagu od 2400 W, a u čvoru 26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vidno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sr-Latn-ME" i="1" dirty="0">
                <a:solidFill>
                  <a:schemeClr val="accent1">
                    <a:lumMod val="75000"/>
                  </a:schemeClr>
                </a:solidFill>
              </a:rPr>
              <a:t>za snagu veću od 1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sr-Latn-ME" i="1" dirty="0">
                <a:solidFill>
                  <a:schemeClr val="accent1">
                    <a:lumMod val="75000"/>
                  </a:schemeClr>
                </a:solidFill>
              </a:rPr>
              <a:t>00 W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0.004 (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pu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) = 1 (V).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Neophodno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poznavanje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lokacije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čvorova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mreži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1666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03B3CE-8409-41E6-809B-35E26CCAF95B}"/>
              </a:ext>
            </a:extLst>
          </p:cNvPr>
          <p:cNvSpPr txBox="1"/>
          <p:nvPr/>
        </p:nvSpPr>
        <p:spPr>
          <a:xfrm>
            <a:off x="490195" y="509047"/>
            <a:ext cx="9569004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Praćenje promjene razlike faznog napona između dva čvora kada je u čvoru 22 ili u čvoru 26 priključeno dodatno opterećenje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1BFC4E-70F7-45F8-A422-14643C03E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11" y="1921437"/>
            <a:ext cx="9395089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7A1586-A13F-4345-8B07-D286BE92C7F8}"/>
              </a:ext>
            </a:extLst>
          </p:cNvPr>
          <p:cNvSpPr txBox="1"/>
          <p:nvPr/>
        </p:nvSpPr>
        <p:spPr>
          <a:xfrm>
            <a:off x="490195" y="1921437"/>
            <a:ext cx="180962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Promjena razlike napona između dva čvora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E75564-D605-431C-B5BE-F7668F3182DB}"/>
              </a:ext>
            </a:extLst>
          </p:cNvPr>
          <p:cNvSpPr txBox="1"/>
          <p:nvPr/>
        </p:nvSpPr>
        <p:spPr>
          <a:xfrm>
            <a:off x="491766" y="4282797"/>
            <a:ext cx="1131383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r-Latn-ME" sz="2000" i="1" dirty="0">
                <a:solidFill>
                  <a:schemeClr val="accent1">
                    <a:lumMod val="75000"/>
                  </a:schemeClr>
                </a:solidFill>
              </a:rPr>
              <a:t>Opterećenje veće od 800 W je prepoznato upoređivanjem promjene r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sr-Latn-ME" sz="2000" i="1" dirty="0" err="1">
                <a:solidFill>
                  <a:schemeClr val="accent1">
                    <a:lumMod val="75000"/>
                  </a:schemeClr>
                </a:solidFill>
              </a:rPr>
              <a:t>zlike</a:t>
            </a:r>
            <a:r>
              <a:rPr lang="sr-Latn-ME" sz="2000" i="1" dirty="0">
                <a:solidFill>
                  <a:schemeClr val="accent1">
                    <a:lumMod val="75000"/>
                  </a:schemeClr>
                </a:solidFill>
              </a:rPr>
              <a:t> napona.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Latn-ME" sz="2000" i="1" dirty="0">
                <a:solidFill>
                  <a:schemeClr val="accent1">
                    <a:lumMod val="75000"/>
                  </a:schemeClr>
                </a:solidFill>
              </a:rPr>
              <a:t>Promjene napona su mjerljive preciznošću od 1 V, što je neophodno uzeti u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ME" sz="2000" i="1" dirty="0">
                <a:solidFill>
                  <a:schemeClr val="accent1">
                    <a:lumMod val="75000"/>
                  </a:schemeClr>
                </a:solidFill>
              </a:rPr>
              <a:t>obzir.</a:t>
            </a: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Nije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neophodno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poznavanje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lokacije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čvorova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mreži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78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03B3CE-8409-41E6-809B-35E26CCAF95B}"/>
              </a:ext>
            </a:extLst>
          </p:cNvPr>
          <p:cNvSpPr txBox="1"/>
          <p:nvPr/>
        </p:nvSpPr>
        <p:spPr>
          <a:xfrm>
            <a:off x="490195" y="509047"/>
            <a:ext cx="9569004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Poređenje pada napona duž izvoda dva trafo reona u režimu srednjeg opterećenja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6A9632-4DB8-4858-80D4-ABE2C1AC9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705" y="9707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FF74FE-98EB-4E4D-BE81-6507C4C87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64" y="31646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18106-79E5-4153-AF5D-3A613D65F14F}"/>
              </a:ext>
            </a:extLst>
          </p:cNvPr>
          <p:cNvSpPr txBox="1"/>
          <p:nvPr/>
        </p:nvSpPr>
        <p:spPr>
          <a:xfrm>
            <a:off x="2526890" y="1889577"/>
            <a:ext cx="129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Sukuruć</a:t>
            </a:r>
            <a:r>
              <a:rPr lang="en-US" dirty="0"/>
              <a:t> 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45CDD9-C616-4614-B464-27A0EBF06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611" y="1503832"/>
            <a:ext cx="9669255" cy="23774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E90D71-804A-4A02-A863-5E780C63BB78}"/>
              </a:ext>
            </a:extLst>
          </p:cNvPr>
          <p:cNvSpPr txBox="1"/>
          <p:nvPr/>
        </p:nvSpPr>
        <p:spPr>
          <a:xfrm>
            <a:off x="469113" y="1516521"/>
            <a:ext cx="12176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Sukuruć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2D8CAE-7E58-4189-A6DB-35CB82AD3A71}"/>
              </a:ext>
            </a:extLst>
          </p:cNvPr>
          <p:cNvSpPr txBox="1"/>
          <p:nvPr/>
        </p:nvSpPr>
        <p:spPr>
          <a:xfrm>
            <a:off x="469113" y="3995634"/>
            <a:ext cx="126474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Rogami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Sastavc</a:t>
            </a:r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23FB9C-D582-426E-927C-614423541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611" y="3995634"/>
            <a:ext cx="9669255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7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03B3CE-8409-41E6-809B-35E26CCAF95B}"/>
              </a:ext>
            </a:extLst>
          </p:cNvPr>
          <p:cNvSpPr txBox="1"/>
          <p:nvPr/>
        </p:nvSpPr>
        <p:spPr>
          <a:xfrm>
            <a:off x="490195" y="509047"/>
            <a:ext cx="956900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ME" sz="2400" dirty="0" err="1">
                <a:solidFill>
                  <a:schemeClr val="bg1"/>
                </a:solidFill>
              </a:rPr>
              <a:t>Priključ</a:t>
            </a:r>
            <a:r>
              <a:rPr lang="en-US" sz="2400" dirty="0" err="1">
                <a:solidFill>
                  <a:schemeClr val="bg1"/>
                </a:solidFill>
              </a:rPr>
              <a:t>enje</a:t>
            </a:r>
            <a:r>
              <a:rPr lang="sr-Latn-ME" sz="2400" dirty="0">
                <a:solidFill>
                  <a:schemeClr val="bg1"/>
                </a:solidFill>
              </a:rPr>
              <a:t> opterećenja u čvoru </a:t>
            </a:r>
            <a:r>
              <a:rPr lang="en-US" sz="2400" dirty="0">
                <a:solidFill>
                  <a:schemeClr val="bg1"/>
                </a:solidFill>
              </a:rPr>
              <a:t>3</a:t>
            </a:r>
            <a:r>
              <a:rPr lang="sr-Latn-ME" sz="2400" dirty="0">
                <a:solidFill>
                  <a:schemeClr val="bg1"/>
                </a:solidFill>
              </a:rPr>
              <a:t> trafo reona </a:t>
            </a:r>
            <a:r>
              <a:rPr lang="it-IT" sz="2400" dirty="0">
                <a:solidFill>
                  <a:schemeClr val="bg1"/>
                </a:solidFill>
              </a:rPr>
              <a:t>Rogami Sastavci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5F1D2-A3E5-45CB-AEBA-425F901DAF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83" y="2108128"/>
            <a:ext cx="886968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CC8BC9-1EDD-420E-BB59-7FA1293A2A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99" y="4002072"/>
            <a:ext cx="8970264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7FFD83-D04E-42BF-B1B9-35CAB83B1CE3}"/>
              </a:ext>
            </a:extLst>
          </p:cNvPr>
          <p:cNvSpPr txBox="1"/>
          <p:nvPr/>
        </p:nvSpPr>
        <p:spPr>
          <a:xfrm>
            <a:off x="490195" y="1409333"/>
            <a:ext cx="944494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Praćenje promjene faznog napona u čvorovima potrošača kada je u čvoru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 priključeno dodatno opterećenje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EB0C5E-1B5A-47D3-9698-A019F5FECC77}"/>
              </a:ext>
            </a:extLst>
          </p:cNvPr>
          <p:cNvSpPr txBox="1"/>
          <p:nvPr/>
        </p:nvSpPr>
        <p:spPr>
          <a:xfrm>
            <a:off x="490195" y="3310067"/>
            <a:ext cx="944494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Praćenje promjene razlike faznog napona između dva čvora kada je u čvoru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 priključeno dodatno opterećenje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7DE535-B53A-4308-92EB-3732DDAB2FEE}"/>
              </a:ext>
            </a:extLst>
          </p:cNvPr>
          <p:cNvSpPr txBox="1"/>
          <p:nvPr/>
        </p:nvSpPr>
        <p:spPr>
          <a:xfrm>
            <a:off x="579121" y="5479971"/>
            <a:ext cx="1097814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Praćenjem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promjene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čvoru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potrošača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ili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promjene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razlici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između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dva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čvora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moguće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detektovati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opterećenje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od 2000 W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čvorovima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bližim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početku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mreže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66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03B3CE-8409-41E6-809B-35E26CCAF95B}"/>
              </a:ext>
            </a:extLst>
          </p:cNvPr>
          <p:cNvSpPr txBox="1"/>
          <p:nvPr/>
        </p:nvSpPr>
        <p:spPr>
          <a:xfrm>
            <a:off x="490195" y="509047"/>
            <a:ext cx="956900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ZAKLJUČAK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9FE91-7DEA-4567-932A-0D601FACE058}"/>
              </a:ext>
            </a:extLst>
          </p:cNvPr>
          <p:cNvSpPr txBox="1"/>
          <p:nvPr/>
        </p:nvSpPr>
        <p:spPr>
          <a:xfrm>
            <a:off x="490195" y="1443841"/>
            <a:ext cx="11265030" cy="5016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Pr</a:t>
            </a:r>
            <a:r>
              <a:rPr lang="sr-Latn-ME" sz="2000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aćenjem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promjena napona u potrošačkim čvorovima i promjena u razlici napona između dva čvora moguće detektovati i lokalizovati nepoznato opterećenje na NN izvodu.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r-Latn-ME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Detektovanje </a:t>
            </a:r>
            <a:r>
              <a:rPr lang="sr-Latn-ME" sz="2000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netehničkih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gubitaka praćenjem promjene napona u potrošačkim čvorovima zahtijeva poznavanje lokacije čvorova na mreži. 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U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tom slučaju bi čvor sa sumnjivom potrošnjom bio onaj čvor iz skupa čvorova koji su pretrpjeli najveću promjenu napona, koji je najbliži trafostanici.   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sr-Latn-ME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D</a:t>
            </a:r>
            <a:r>
              <a:rPr lang="sr-Latn-ME" sz="2000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etektovanje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sr-Latn-ME" sz="2000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netehničkih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gubitaka praćenjem razlike napona između čvorova moguće je realizovati bez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podataka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 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lokaciji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, pronalaženjem čvora koji je u odnosu na ostale čvorove pretrpio najveću promjenu napona, što može poslužiti algoritamskom pristupu u smanjenju </a:t>
            </a:r>
            <a:r>
              <a:rPr lang="sr-Latn-ME" sz="2000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netehničkih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gubitaka.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r-Latn-ME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Naponske prilike mogu biti indikator na prisustvo 2 </a:t>
            </a:r>
            <a:r>
              <a:rPr lang="sr-Latn-ME" sz="2000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kW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opterećenja nepoznatog korisnika. Uz podatke o utrošenoj električnoj energiji na nivou trafo reona, mjerni podaci napona u čvorovima NN mreže imaju izgled da postanu značajno sredstvo za detektovanje </a:t>
            </a:r>
            <a:r>
              <a:rPr lang="sr-Latn-ME" sz="2000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netehničkih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gubitaka.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7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03B3CE-8409-41E6-809B-35E26CCAF95B}"/>
              </a:ext>
            </a:extLst>
          </p:cNvPr>
          <p:cNvSpPr txBox="1"/>
          <p:nvPr/>
        </p:nvSpPr>
        <p:spPr>
          <a:xfrm>
            <a:off x="490195" y="509047"/>
            <a:ext cx="956900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PITANJA ZA DISKUSIJU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2D50A7-EA7A-4687-BF98-89031EEC0275}"/>
              </a:ext>
            </a:extLst>
          </p:cNvPr>
          <p:cNvSpPr txBox="1"/>
          <p:nvPr/>
        </p:nvSpPr>
        <p:spPr>
          <a:xfrm>
            <a:off x="490195" y="1743959"/>
            <a:ext cx="11170762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1. Da li u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slučaju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priključenja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nelegelnog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potrošača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može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da se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izvrši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identifikacija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promjene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napona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čvorova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postojećih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potrošača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2000" b="0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0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2. Da li je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neophodno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poznavati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naponske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prilike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srendjenaponske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mreže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u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cilju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analize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napona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čvorova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potrošača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? 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0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endParaRPr lang="en-US" sz="2000" b="0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3. Da li je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neophodno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vršiti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korelaciju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napona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čvorova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sa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strujnim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opterećenjem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čvorova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u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cilju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identifikacije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?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94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03B3CE-8409-41E6-809B-35E26CCAF95B}"/>
              </a:ext>
            </a:extLst>
          </p:cNvPr>
          <p:cNvSpPr txBox="1"/>
          <p:nvPr/>
        </p:nvSpPr>
        <p:spPr>
          <a:xfrm>
            <a:off x="1131218" y="2921168"/>
            <a:ext cx="9569004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</a:rPr>
              <a:t>HVALA NA PAŽNJI!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4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11EA87-7C4D-4B8E-B740-E0808EB57A67}"/>
              </a:ext>
            </a:extLst>
          </p:cNvPr>
          <p:cNvSpPr txBox="1"/>
          <p:nvPr/>
        </p:nvSpPr>
        <p:spPr>
          <a:xfrm>
            <a:off x="471339" y="565608"/>
            <a:ext cx="957763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KRATAK SADRŽAJ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0DB445-964A-4566-84F3-F652DC6E2072}"/>
              </a:ext>
            </a:extLst>
          </p:cNvPr>
          <p:cNvSpPr txBox="1"/>
          <p:nvPr/>
        </p:nvSpPr>
        <p:spPr>
          <a:xfrm>
            <a:off x="471339" y="1300899"/>
            <a:ext cx="11217897" cy="5016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Predmet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rada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detektovanje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netehničkih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gubitaka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primjenom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podataka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izmjerenih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pametnim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brojilima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Značaj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detektovanja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netehničkih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gubitaka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Implementacija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sistema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napredne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mjerne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ME" sz="2000" dirty="0" err="1">
                <a:solidFill>
                  <a:schemeClr val="accent1">
                    <a:lumMod val="75000"/>
                  </a:schemeClr>
                </a:solidFill>
              </a:rPr>
              <a:t>infrastru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</a:rPr>
              <a:t>ture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(AMI - </a:t>
            </a:r>
            <a:r>
              <a:rPr lang="sr-Latn-ME" sz="2000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Advanced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sr-Latn-ME" sz="2000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metering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sr-Latn-ME" sz="2000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infrastructure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crnogorskom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elektrodistributivnom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(ED)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sistemu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Značaj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mjerenja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potrošačkim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čvorovima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niskonaponske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(NN)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mreže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Analiza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tokova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snaga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praćenje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promjene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potrošačkim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čvorovima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Osnovni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cilj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rada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ogleda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se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ukazivanju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mogućnost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upotrebe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mjernih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podataka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 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čvorovima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niskonaponske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mreže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cilju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detektovanja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netehničkih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gubitaka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Zaključak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0DB445-964A-4566-84F3-F652DC6E2072}"/>
              </a:ext>
            </a:extLst>
          </p:cNvPr>
          <p:cNvSpPr txBox="1"/>
          <p:nvPr/>
        </p:nvSpPr>
        <p:spPr>
          <a:xfrm>
            <a:off x="471339" y="2007909"/>
            <a:ext cx="11217897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Netehnički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gubici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kontekstu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neregistrovane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ili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neovla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</a:rPr>
              <a:t>šćene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potrošnje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električne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energije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čiji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krajnji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korisnik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nepoznat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karakteristični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za NN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mrežu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a za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posljedicu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imaju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kako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značajne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finansijske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gubitke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tako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negativan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uticaj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energetsku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efikasnost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Posljedica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direktnog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povezivanja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neregistrovanog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opterećenja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ED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mrežu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ili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neovlašćenog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uticaja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tačnost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mjerenja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kako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bi se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spriječilo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registrovanje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realne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potrošnje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električne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energije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Predstavljaju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opšti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problem za ED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sisteme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širom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svijeta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</a:rPr>
              <a:t>. J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edan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od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najvažnijih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zadataka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operatora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ED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sistema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smanjenje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netehničkih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gubitaka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a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čemu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njihovo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detektovanje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igra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ključnu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ulogu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FEE8B-1A21-4AB5-86D5-ED01A8706BFB}"/>
              </a:ext>
            </a:extLst>
          </p:cNvPr>
          <p:cNvSpPr txBox="1"/>
          <p:nvPr/>
        </p:nvSpPr>
        <p:spPr>
          <a:xfrm>
            <a:off x="471339" y="576718"/>
            <a:ext cx="966247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NETEHNIČKI GUBICI U ED SISTEMU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5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11EA87-7C4D-4B8E-B740-E0808EB57A67}"/>
              </a:ext>
            </a:extLst>
          </p:cNvPr>
          <p:cNvSpPr txBox="1"/>
          <p:nvPr/>
        </p:nvSpPr>
        <p:spPr>
          <a:xfrm>
            <a:off x="471339" y="561288"/>
            <a:ext cx="9662475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IMPLEMENTACIJA I BENEFITI SISTEMA NAPREDNE MJERNE INFRASTRUKTURE U CRNOGORSKOM ED SISTEMU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0DB445-964A-4566-84F3-F652DC6E2072}"/>
              </a:ext>
            </a:extLst>
          </p:cNvPr>
          <p:cNvSpPr txBox="1"/>
          <p:nvPr/>
        </p:nvSpPr>
        <p:spPr>
          <a:xfrm>
            <a:off x="471339" y="1480008"/>
            <a:ext cx="11217897" cy="47089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NN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mreže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crnogorskog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ED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sistema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prošle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kroz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proces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modernizacije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instaliranjem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pametnih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brojila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Pametnim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brojilima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sada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pokriveno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81,5 %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konzuma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Crnogorski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Zakon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energetici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propisuje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da je Operator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distributivnog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sistema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dužan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najmanje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85 %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konzuma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opremi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pametnim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brojilima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Smanjeni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gubici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električne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energije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širem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smislu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: u 2012.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iznosili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20,13 %, </a:t>
            </a:r>
            <a:r>
              <a:rPr lang="sr-Latn-ME" sz="20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 2020.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smanjeni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12,93 %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omogućena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tačna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informacija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količini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gubitaka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lokalnom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nivou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svakog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NN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trafo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reona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koji je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obuhvaćen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AMI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sistemom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Sistem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konfigurisan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za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registrovanje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mjernih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podataka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količini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utrošene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električne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energije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petnaestominutnim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intervalima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ali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pruži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izvještaj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maksimalnim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minimalnim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srednjim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vrijednostima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faznih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za period od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sedam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dana. 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Primjena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izmjerenih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vrijednosti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za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sada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nije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sprovedena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1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11EA87-7C4D-4B8E-B740-E0808EB57A67}"/>
              </a:ext>
            </a:extLst>
          </p:cNvPr>
          <p:cNvSpPr txBox="1"/>
          <p:nvPr/>
        </p:nvSpPr>
        <p:spPr>
          <a:xfrm>
            <a:off x="471339" y="499733"/>
            <a:ext cx="9662475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ZNAČAJ MJERENJA NAPONA U POTROŠAČKIM ČVOROVIMA 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NN MREŽE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0DB445-964A-4566-84F3-F652DC6E2072}"/>
              </a:ext>
            </a:extLst>
          </p:cNvPr>
          <p:cNvSpPr txBox="1"/>
          <p:nvPr/>
        </p:nvSpPr>
        <p:spPr>
          <a:xfrm>
            <a:off x="471339" y="1480008"/>
            <a:ext cx="11217897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uslovima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NN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mreže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naponske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prilike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osnovni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pokazatelj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eksploatacije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električne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energije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Vrijednosti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moraju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biti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unutar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operativnih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granica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Mnogi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operatori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ED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sistema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imaju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ograničeno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znanje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naponskim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prilikama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NN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mreža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Implementacija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AMI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sistema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jedinstvena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prilika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za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značajno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poboljšanje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opservacije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niskonaponske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mreže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Pametna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brojila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mogu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obezbijediti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izvještavanje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prekidima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otkrivanje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pogonskih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kvarova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praćenje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raspoloživost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dokaza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slučaju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prigovora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kupaca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Mjerenje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može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doprinijeti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detektovanju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netehničkih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gubitaka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potrošačkim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čvorovima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NN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radijalnih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mreža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Slučaj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prisustva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nepoznatog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opterećenja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izvodu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odraziće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neočekivane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padove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neposrednoj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blizini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mjesta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priključenja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što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može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detektovati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upoređivanjem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procijenjenih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izmjerenih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vrijednosti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potrošačkim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čvorovima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664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11EA87-7C4D-4B8E-B740-E0808EB57A67}"/>
              </a:ext>
            </a:extLst>
          </p:cNvPr>
          <p:cNvSpPr txBox="1"/>
          <p:nvPr/>
        </p:nvSpPr>
        <p:spPr>
          <a:xfrm>
            <a:off x="428919" y="424206"/>
            <a:ext cx="11260317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ANALIZA MOGUĆNOSTI DETEKTOVANJA NETEHNIČKIH GUBITAKA PRAĆENJEM PROMJENE NAPONA U POTROŠAČKIM ČVOROVIMA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0DB445-964A-4566-84F3-F652DC6E2072}"/>
              </a:ext>
            </a:extLst>
          </p:cNvPr>
          <p:cNvSpPr txBox="1"/>
          <p:nvPr/>
        </p:nvSpPr>
        <p:spPr>
          <a:xfrm>
            <a:off x="471339" y="1480008"/>
            <a:ext cx="11217897" cy="47089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Polazna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ideja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istraživanja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oslanja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se,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prvenstveno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mogućnost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registrovanja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maksimalnih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srednjih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minimalnih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vrijednostima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faznih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za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sedmodnevni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period, za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svaki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potrošački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čvor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kojem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instalirano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pametno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brojilo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Imajući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uvid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prirodu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NN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izvoda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korelaciju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potrošačkim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čvorovima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može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smatrati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najpouzdanijim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pokazateljem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promjene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opterećenja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Netehnički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gubici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energije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bilo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ostvareni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neovlašćenim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uticanjem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brojilo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ili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direktnim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priključivanjem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mrežu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mimo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brojila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ostavljaju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trag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naponske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prilike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programskom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paketu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MATLAB Simulink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sprovedena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analiza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nesimetričnih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tokova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snaga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primjerima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radijalnih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NN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izvoda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koja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rezultirala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simuliranim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vrijednostima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potrošačkim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čvorovima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za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niz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scenarija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priključenja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dodatnog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nepoznatog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opterećenja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kako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ukazala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mogućnost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da se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praćenjem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promjene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potrošačkom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čvoru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može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detektovati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nepoznato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opterećenje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3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F88A97-432C-472E-958D-570396D782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71" y="1201674"/>
            <a:ext cx="9410601" cy="35862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03B3CE-8409-41E6-809B-35E26CCAF95B}"/>
              </a:ext>
            </a:extLst>
          </p:cNvPr>
          <p:cNvSpPr txBox="1"/>
          <p:nvPr/>
        </p:nvSpPr>
        <p:spPr>
          <a:xfrm>
            <a:off x="490195" y="509047"/>
            <a:ext cx="956900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Modeli mreža posmatranih niskonaponskih trafo reona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EA148A-02DD-459C-965C-BD4B26F520E4}"/>
              </a:ext>
            </a:extLst>
          </p:cNvPr>
          <p:cNvSpPr txBox="1"/>
          <p:nvPr/>
        </p:nvSpPr>
        <p:spPr>
          <a:xfrm>
            <a:off x="432528" y="1201674"/>
            <a:ext cx="185867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Trafo reon Sukuruć 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1B0736-E566-4B28-84B3-694425710C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44" y="4885786"/>
            <a:ext cx="9379128" cy="14631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AC15DE-B778-4E1D-8AF0-2F94883908A6}"/>
              </a:ext>
            </a:extLst>
          </p:cNvPr>
          <p:cNvSpPr txBox="1"/>
          <p:nvPr/>
        </p:nvSpPr>
        <p:spPr>
          <a:xfrm>
            <a:off x="432528" y="4885786"/>
            <a:ext cx="191634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Trafo reon Rogami Sastavci</a:t>
            </a:r>
          </a:p>
        </p:txBody>
      </p:sp>
    </p:spTree>
    <p:extLst>
      <p:ext uri="{BB962C8B-B14F-4D97-AF65-F5344CB8AC3E}">
        <p14:creationId xmlns:p14="http://schemas.microsoft.com/office/powerpoint/2010/main" val="352246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03B3CE-8409-41E6-809B-35E26CCAF95B}"/>
              </a:ext>
            </a:extLst>
          </p:cNvPr>
          <p:cNvSpPr txBox="1"/>
          <p:nvPr/>
        </p:nvSpPr>
        <p:spPr>
          <a:xfrm>
            <a:off x="490195" y="509047"/>
            <a:ext cx="9569004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Dnevni dijagrami opterećenja trafo reona Sukuruć 6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karakteristična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opterećenja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sedmodnevnog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perioda</a:t>
            </a:r>
            <a:r>
              <a:rPr lang="en-US" sz="2400" dirty="0">
                <a:solidFill>
                  <a:schemeClr val="bg1"/>
                </a:solidFill>
              </a:rPr>
              <a:t> od 25. do 31. 01. 2021.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FA4257-AB4E-454B-AD67-814AC08DD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5" y="1635668"/>
            <a:ext cx="9366764" cy="3586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1B578A-6D9D-4142-A045-C268CC866ABA}"/>
              </a:ext>
            </a:extLst>
          </p:cNvPr>
          <p:cNvSpPr txBox="1"/>
          <p:nvPr/>
        </p:nvSpPr>
        <p:spPr>
          <a:xfrm>
            <a:off x="490196" y="5405728"/>
            <a:ext cx="1104304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Kreirani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dnevni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dijagrami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opterećenja</a:t>
            </a:r>
            <a:endParaRPr lang="sr-Latn-ME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Izdvojeni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dani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sati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kojima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zabilježeno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minimalno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srednje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maksimalno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opterećenje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3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03B3CE-8409-41E6-809B-35E26CCAF95B}"/>
              </a:ext>
            </a:extLst>
          </p:cNvPr>
          <p:cNvSpPr txBox="1"/>
          <p:nvPr/>
        </p:nvSpPr>
        <p:spPr>
          <a:xfrm>
            <a:off x="490195" y="509047"/>
            <a:ext cx="9569004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Pregled vrijednosti fazn</a:t>
            </a:r>
            <a:r>
              <a:rPr lang="sr-Latn-ME" sz="2400" dirty="0">
                <a:solidFill>
                  <a:schemeClr val="bg1"/>
                </a:solidFill>
              </a:rPr>
              <a:t>ih</a:t>
            </a:r>
            <a:r>
              <a:rPr lang="it-IT" sz="2400" dirty="0">
                <a:solidFill>
                  <a:schemeClr val="bg1"/>
                </a:solidFill>
              </a:rPr>
              <a:t> napona za tri karakteristična režima sedmodnevnog perioda od 25. do 31. 01. 2021. za trafo reon Sukuruć 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2D2B37-67FB-49CC-8170-50EACA5F451F}"/>
              </a:ext>
            </a:extLst>
          </p:cNvPr>
          <p:cNvSpPr txBox="1"/>
          <p:nvPr/>
        </p:nvSpPr>
        <p:spPr>
          <a:xfrm>
            <a:off x="7806812" y="2379406"/>
            <a:ext cx="3894993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Malo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opterećenje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izvoda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            (21,7 kW)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Mali pad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duž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izvoda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4EE258-043C-44B9-A8F2-03E4BDABB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5" y="1813420"/>
            <a:ext cx="7059780" cy="3231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887C89-61DE-43F7-9E26-2DA241358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95" y="5211690"/>
            <a:ext cx="9878108" cy="10058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009603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4785</TotalTime>
  <Words>1246</Words>
  <Application>Microsoft Office PowerPoint</Application>
  <PresentationFormat>Widescreen</PresentationFormat>
  <Paragraphs>104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Thème Office</vt:lpstr>
      <vt:lpstr>DETEKTOVANJE NETEHNIČKIH GUBITAKA  PRIMJENOM IZMJERENIH VRIJEDNOSTI NAPONA  U ČVOROVIMA NISKONAPONSKE MREŽE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Jelena Gajovic</cp:lastModifiedBy>
  <cp:revision>23</cp:revision>
  <dcterms:created xsi:type="dcterms:W3CDTF">2018-08-21T10:06:45Z</dcterms:created>
  <dcterms:modified xsi:type="dcterms:W3CDTF">2021-09-27T18:06:07Z</dcterms:modified>
</cp:coreProperties>
</file>